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24" r:id="rId5"/>
    <p:sldId id="325" r:id="rId6"/>
    <p:sldId id="311" r:id="rId7"/>
    <p:sldId id="312" r:id="rId8"/>
    <p:sldId id="330" r:id="rId9"/>
    <p:sldId id="333" r:id="rId10"/>
    <p:sldId id="334" r:id="rId11"/>
    <p:sldId id="328" r:id="rId12"/>
    <p:sldId id="32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oks Andrews" userId="868df888c8e0a586" providerId="LiveId" clId="{51B174BB-9DAE-4168-82F9-D00C8D5C90E0}"/>
    <pc:docChg chg="undo custSel modSld">
      <pc:chgData name="Brooks Andrews" userId="868df888c8e0a586" providerId="LiveId" clId="{51B174BB-9DAE-4168-82F9-D00C8D5C90E0}" dt="2020-09-10T17:48:23.286" v="1136" actId="20577"/>
      <pc:docMkLst>
        <pc:docMk/>
      </pc:docMkLst>
      <pc:sldChg chg="modSp mod">
        <pc:chgData name="Brooks Andrews" userId="868df888c8e0a586" providerId="LiveId" clId="{51B174BB-9DAE-4168-82F9-D00C8D5C90E0}" dt="2020-09-08T15:25:48.356" v="167" actId="20577"/>
        <pc:sldMkLst>
          <pc:docMk/>
          <pc:sldMk cId="3942434723" sldId="311"/>
        </pc:sldMkLst>
        <pc:spChg chg="mod">
          <ac:chgData name="Brooks Andrews" userId="868df888c8e0a586" providerId="LiveId" clId="{51B174BB-9DAE-4168-82F9-D00C8D5C90E0}" dt="2020-09-08T15:25:48.356" v="167" actId="20577"/>
          <ac:spMkLst>
            <pc:docMk/>
            <pc:sldMk cId="3942434723" sldId="311"/>
            <ac:spMk id="5" creationId="{F8320A83-9DC4-4006-9369-6D3B02280F97}"/>
          </ac:spMkLst>
        </pc:spChg>
      </pc:sldChg>
      <pc:sldChg chg="modSp mod">
        <pc:chgData name="Brooks Andrews" userId="868df888c8e0a586" providerId="LiveId" clId="{51B174BB-9DAE-4168-82F9-D00C8D5C90E0}" dt="2020-09-08T17:36:53.559" v="182" actId="20577"/>
        <pc:sldMkLst>
          <pc:docMk/>
          <pc:sldMk cId="2140708103" sldId="312"/>
        </pc:sldMkLst>
        <pc:spChg chg="mod">
          <ac:chgData name="Brooks Andrews" userId="868df888c8e0a586" providerId="LiveId" clId="{51B174BB-9DAE-4168-82F9-D00C8D5C90E0}" dt="2020-09-08T17:36:53.559" v="182" actId="20577"/>
          <ac:spMkLst>
            <pc:docMk/>
            <pc:sldMk cId="2140708103" sldId="312"/>
            <ac:spMk id="2" creationId="{B4C60274-CDD7-4478-B705-B51774D0A737}"/>
          </ac:spMkLst>
        </pc:spChg>
      </pc:sldChg>
      <pc:sldChg chg="modSp mod">
        <pc:chgData name="Brooks Andrews" userId="868df888c8e0a586" providerId="LiveId" clId="{51B174BB-9DAE-4168-82F9-D00C8D5C90E0}" dt="2020-09-08T17:49:01.316" v="275" actId="20577"/>
        <pc:sldMkLst>
          <pc:docMk/>
          <pc:sldMk cId="2415751353" sldId="325"/>
        </pc:sldMkLst>
        <pc:spChg chg="mod">
          <ac:chgData name="Brooks Andrews" userId="868df888c8e0a586" providerId="LiveId" clId="{51B174BB-9DAE-4168-82F9-D00C8D5C90E0}" dt="2020-09-08T17:49:01.316" v="275" actId="20577"/>
          <ac:spMkLst>
            <pc:docMk/>
            <pc:sldMk cId="2415751353" sldId="325"/>
            <ac:spMk id="3" creationId="{2418433C-729C-412F-BFE4-9FF850A6C525}"/>
          </ac:spMkLst>
        </pc:spChg>
      </pc:sldChg>
      <pc:sldChg chg="modSp mod">
        <pc:chgData name="Brooks Andrews" userId="868df888c8e0a586" providerId="LiveId" clId="{51B174BB-9DAE-4168-82F9-D00C8D5C90E0}" dt="2020-09-10T17:48:23.286" v="1136" actId="20577"/>
        <pc:sldMkLst>
          <pc:docMk/>
          <pc:sldMk cId="1738348055" sldId="329"/>
        </pc:sldMkLst>
        <pc:spChg chg="mod">
          <ac:chgData name="Brooks Andrews" userId="868df888c8e0a586" providerId="LiveId" clId="{51B174BB-9DAE-4168-82F9-D00C8D5C90E0}" dt="2020-09-10T17:48:23.286" v="1136" actId="20577"/>
          <ac:spMkLst>
            <pc:docMk/>
            <pc:sldMk cId="1738348055" sldId="329"/>
            <ac:spMk id="4" creationId="{D4EEDDC6-30AB-4D08-BA36-080E001CC12A}"/>
          </ac:spMkLst>
        </pc:spChg>
        <pc:spChg chg="mod">
          <ac:chgData name="Brooks Andrews" userId="868df888c8e0a586" providerId="LiveId" clId="{51B174BB-9DAE-4168-82F9-D00C8D5C90E0}" dt="2020-09-10T17:47:47.673" v="1123" actId="20577"/>
          <ac:spMkLst>
            <pc:docMk/>
            <pc:sldMk cId="1738348055" sldId="329"/>
            <ac:spMk id="5" creationId="{AC2B5194-A713-4654-8EC0-5A90D99DF11E}"/>
          </ac:spMkLst>
        </pc:spChg>
      </pc:sldChg>
      <pc:sldChg chg="modSp mod">
        <pc:chgData name="Brooks Andrews" userId="868df888c8e0a586" providerId="LiveId" clId="{51B174BB-9DAE-4168-82F9-D00C8D5C90E0}" dt="2020-09-08T18:22:56.763" v="675" actId="20577"/>
        <pc:sldMkLst>
          <pc:docMk/>
          <pc:sldMk cId="4187417946" sldId="330"/>
        </pc:sldMkLst>
        <pc:spChg chg="mod">
          <ac:chgData name="Brooks Andrews" userId="868df888c8e0a586" providerId="LiveId" clId="{51B174BB-9DAE-4168-82F9-D00C8D5C90E0}" dt="2020-09-07T19:37:50.902" v="13" actId="20577"/>
          <ac:spMkLst>
            <pc:docMk/>
            <pc:sldMk cId="4187417946" sldId="330"/>
            <ac:spMk id="2" creationId="{80EDD0BE-EC3E-4BE2-99D7-166678475B03}"/>
          </ac:spMkLst>
        </pc:spChg>
        <pc:spChg chg="mod">
          <ac:chgData name="Brooks Andrews" userId="868df888c8e0a586" providerId="LiveId" clId="{51B174BB-9DAE-4168-82F9-D00C8D5C90E0}" dt="2020-09-08T18:22:56.763" v="675" actId="20577"/>
          <ac:spMkLst>
            <pc:docMk/>
            <pc:sldMk cId="4187417946" sldId="330"/>
            <ac:spMk id="3" creationId="{01506BB3-BD9F-4A2D-ABE6-3D49AFA47F99}"/>
          </ac:spMkLst>
        </pc:spChg>
      </pc:sldChg>
      <pc:sldChg chg="modSp mod">
        <pc:chgData name="Brooks Andrews" userId="868df888c8e0a586" providerId="LiveId" clId="{51B174BB-9DAE-4168-82F9-D00C8D5C90E0}" dt="2020-09-08T18:33:38.756" v="1095" actId="20577"/>
        <pc:sldMkLst>
          <pc:docMk/>
          <pc:sldMk cId="2662912047" sldId="333"/>
        </pc:sldMkLst>
        <pc:spChg chg="mod">
          <ac:chgData name="Brooks Andrews" userId="868df888c8e0a586" providerId="LiveId" clId="{51B174BB-9DAE-4168-82F9-D00C8D5C90E0}" dt="2020-09-07T19:38:02.130" v="27" actId="20577"/>
          <ac:spMkLst>
            <pc:docMk/>
            <pc:sldMk cId="2662912047" sldId="333"/>
            <ac:spMk id="2" creationId="{0E411F3B-8CF1-453F-AA5B-C6E645BDF8EF}"/>
          </ac:spMkLst>
        </pc:spChg>
        <pc:spChg chg="mod">
          <ac:chgData name="Brooks Andrews" userId="868df888c8e0a586" providerId="LiveId" clId="{51B174BB-9DAE-4168-82F9-D00C8D5C90E0}" dt="2020-09-08T18:33:38.756" v="1095" actId="20577"/>
          <ac:spMkLst>
            <pc:docMk/>
            <pc:sldMk cId="2662912047" sldId="333"/>
            <ac:spMk id="3" creationId="{464E2F50-F25C-46F2-A0E6-5C199FCEF7D2}"/>
          </ac:spMkLst>
        </pc:spChg>
      </pc:sldChg>
      <pc:sldChg chg="modSp mod">
        <pc:chgData name="Brooks Andrews" userId="868df888c8e0a586" providerId="LiveId" clId="{51B174BB-9DAE-4168-82F9-D00C8D5C90E0}" dt="2020-09-08T18:33:54.448" v="1114" actId="20577"/>
        <pc:sldMkLst>
          <pc:docMk/>
          <pc:sldMk cId="4158996407" sldId="334"/>
        </pc:sldMkLst>
        <pc:spChg chg="mod">
          <ac:chgData name="Brooks Andrews" userId="868df888c8e0a586" providerId="LiveId" clId="{51B174BB-9DAE-4168-82F9-D00C8D5C90E0}" dt="2020-09-07T19:38:10.792" v="43" actId="20577"/>
          <ac:spMkLst>
            <pc:docMk/>
            <pc:sldMk cId="4158996407" sldId="334"/>
            <ac:spMk id="2" creationId="{1A7ADBC3-1D5D-40C3-8A09-20FE90DBD2EF}"/>
          </ac:spMkLst>
        </pc:spChg>
        <pc:spChg chg="mod">
          <ac:chgData name="Brooks Andrews" userId="868df888c8e0a586" providerId="LiveId" clId="{51B174BB-9DAE-4168-82F9-D00C8D5C90E0}" dt="2020-09-08T18:33:54.448" v="1114" actId="20577"/>
          <ac:spMkLst>
            <pc:docMk/>
            <pc:sldMk cId="4158996407" sldId="334"/>
            <ac:spMk id="3" creationId="{D1AEDC5A-D9B9-4CBB-83E2-F3F68452DF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9073-AFB3-4981-A706-426C82484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Environmental Planning Sub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A2499-FA86-49E9-BBC7-FE32BE4F1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CM Carlucci, Committee Chair </a:t>
            </a:r>
          </a:p>
          <a:p>
            <a:r>
              <a:rPr lang="en-US" sz="1400" dirty="0"/>
              <a:t>09/10/2020</a:t>
            </a:r>
          </a:p>
        </p:txBody>
      </p:sp>
    </p:spTree>
    <p:extLst>
      <p:ext uri="{BB962C8B-B14F-4D97-AF65-F5344CB8AC3E}">
        <p14:creationId xmlns:p14="http://schemas.microsoft.com/office/powerpoint/2010/main" val="90152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36893-63C5-4432-B052-C02F348DE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8433C-729C-412F-BFE4-9FF850A6C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Welcome and Opening – Chair, CM Carlucci				3:30-3:35pm</a:t>
            </a:r>
          </a:p>
          <a:p>
            <a:r>
              <a:rPr lang="en-US" b="1" dirty="0"/>
              <a:t>Review of Agenda and Path Forward– SME, Brooks Andrews			3:35-3:45pm</a:t>
            </a:r>
          </a:p>
          <a:p>
            <a:r>
              <a:rPr lang="en-US" b="1" dirty="0"/>
              <a:t>Working Group Breakout Session					3:45-4:40pm</a:t>
            </a:r>
          </a:p>
          <a:p>
            <a:r>
              <a:rPr lang="en-US" b="1" dirty="0"/>
              <a:t>Working Group Report Out						4:40-5:00pm</a:t>
            </a:r>
          </a:p>
          <a:p>
            <a:r>
              <a:rPr lang="en-US" b="1" dirty="0"/>
              <a:t>Close – CM Carlucci						5:00pm</a:t>
            </a:r>
            <a:r>
              <a:rPr lang="en-US" dirty="0"/>
              <a:t>	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5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8BB3-2548-41E4-A536-76A222C0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8986"/>
            <a:ext cx="10058400" cy="1371600"/>
          </a:xfrm>
        </p:spPr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4B6AF1-CE04-4F40-A7FC-D28C1C05A0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972424"/>
              </p:ext>
            </p:extLst>
          </p:nvPr>
        </p:nvGraphicFramePr>
        <p:xfrm>
          <a:off x="1066800" y="1464235"/>
          <a:ext cx="10058400" cy="5032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56347288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837862294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698304996"/>
                    </a:ext>
                  </a:extLst>
                </a:gridCol>
              </a:tblGrid>
              <a:tr h="484045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Land Use Planning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789734"/>
                  </a:ext>
                </a:extLst>
              </a:tr>
              <a:tr h="42839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highlight>
                            <a:srgbClr val="00FFFF"/>
                          </a:highlight>
                        </a:rPr>
                        <a:t>Environmental Justice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57136"/>
                  </a:ext>
                </a:extLst>
              </a:tr>
              <a:tr h="739416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00B0F0"/>
                          </a:solidFill>
                        </a:rPr>
                        <a:t>Hazard 1: Sea/River Level Rise – Coastal Surge, Extreme Tides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002060"/>
                          </a:solidFill>
                        </a:rPr>
                        <a:t>Hazard 2: Extreme Precipitation Events and Rain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FF0000"/>
                          </a:solidFill>
                        </a:rPr>
                        <a:t>Hazard 3: Mean Temperature Increase and Heat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383230"/>
                  </a:ext>
                </a:extLst>
              </a:tr>
              <a:tr h="42839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Coastal, River and Tributary Shoreline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Shoreline Impact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Contribution to Ocean and River’s Surface Temperature Rise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75915"/>
                  </a:ext>
                </a:extLst>
              </a:tr>
              <a:tr h="6339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Economic, Health, Social and Safety Impact of  Flooding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Functionality of Stormwater Mgt Systems and Wetlands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 Impact on Health and Well-being of Residents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683741"/>
                  </a:ext>
                </a:extLst>
              </a:tr>
              <a:tr h="9057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Saltwater Intrusion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Economic, Health, Social and Safety Impact of Flooded Streets, Homes and 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Contribution to Droughts and Wildfires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189619"/>
                  </a:ext>
                </a:extLst>
              </a:tr>
              <a:tr h="9057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Riverine (St Johns, Tributaries and Wetlands) Health, Depth and Resilience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Run Off Contribution to Poor Water Quality in River and Its Tributaries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 Impact on Vegetation and Agriculture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3789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8320A83-9DC4-4006-9369-6D3B02280F97}"/>
              </a:ext>
            </a:extLst>
          </p:cNvPr>
          <p:cNvSpPr/>
          <p:nvPr/>
        </p:nvSpPr>
        <p:spPr>
          <a:xfrm>
            <a:off x="2449001" y="413142"/>
            <a:ext cx="7418567" cy="993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Environmental Planning Structure Topics</a:t>
            </a:r>
          </a:p>
        </p:txBody>
      </p:sp>
    </p:spTree>
    <p:extLst>
      <p:ext uri="{BB962C8B-B14F-4D97-AF65-F5344CB8AC3E}">
        <p14:creationId xmlns:p14="http://schemas.microsoft.com/office/powerpoint/2010/main" val="394243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60274-CDD7-4478-B705-B51774D0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Assignments</a:t>
            </a:r>
            <a:br>
              <a:rPr lang="en-US" b="1" dirty="0"/>
            </a:br>
            <a:r>
              <a:rPr lang="en-US" b="1" dirty="0"/>
              <a:t>Subject Matter Experts</a:t>
            </a:r>
            <a:br>
              <a:rPr lang="en-US" b="1" dirty="0"/>
            </a:br>
            <a:r>
              <a:rPr lang="en-US" b="1" dirty="0"/>
              <a:t>*Discussion Leaders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832E552-8600-49EA-B713-6534AAB35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816608"/>
              </p:ext>
            </p:extLst>
          </p:nvPr>
        </p:nvGraphicFramePr>
        <p:xfrm>
          <a:off x="1582310" y="2103438"/>
          <a:ext cx="9542887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289">
                  <a:extLst>
                    <a:ext uri="{9D8B030D-6E8A-4147-A177-3AD203B41FA5}">
                      <a16:colId xmlns:a16="http://schemas.microsoft.com/office/drawing/2014/main" val="2993683462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013751125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1775938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Land Use Planning – Bill Bishop, Mark Middlebrook, Josh Rosenberg and Kevin O’Halloran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4046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Environmental Justice – </a:t>
                      </a:r>
                      <a:r>
                        <a:rPr lang="en-US" b="1" dirty="0" err="1"/>
                        <a:t>Ashantae</a:t>
                      </a:r>
                      <a:r>
                        <a:rPr lang="en-US" b="1" dirty="0"/>
                        <a:t> Green, Todd Sack and Patrick </a:t>
                      </a:r>
                      <a:r>
                        <a:rPr lang="en-US" b="1" dirty="0" err="1"/>
                        <a:t>Krechowski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1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00B0F0"/>
                          </a:solidFill>
                        </a:rPr>
                        <a:t>Hazard 1: Sea/River Level Rise – Coastal Surge, Extreme Tides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002060"/>
                          </a:solidFill>
                        </a:rPr>
                        <a:t>Hazard 2: Climate Change - Extreme Precipitation Events and Rain Pattern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Hazard 2: Climate Change - Mean Temperature Increase and Heat Waves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889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Steve Swann*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Adam </a:t>
                      </a:r>
                      <a:r>
                        <a:rPr lang="en-US" b="1" dirty="0" err="1"/>
                        <a:t>Hoyles</a:t>
                      </a:r>
                      <a:r>
                        <a:rPr lang="en-US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Adam </a:t>
                      </a:r>
                      <a:r>
                        <a:rPr lang="en-US" b="1" dirty="0" err="1"/>
                        <a:t>Bosenblatt</a:t>
                      </a:r>
                      <a:r>
                        <a:rPr lang="en-US" b="1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291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Dr. Quinton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Bruce </a:t>
                      </a:r>
                      <a:r>
                        <a:rPr lang="en-US" b="1" dirty="0" err="1"/>
                        <a:t>Fouraker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Ashantae</a:t>
                      </a:r>
                      <a:r>
                        <a:rPr lang="en-US" b="1" dirty="0"/>
                        <a:t> 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39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Joshua Rosenberg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Patrick </a:t>
                      </a:r>
                      <a:r>
                        <a:rPr lang="en-US" b="1" dirty="0" err="1"/>
                        <a:t>Krechowski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J. Logan Cross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996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Shannon </a:t>
                      </a:r>
                      <a:r>
                        <a:rPr lang="en-US" b="1" dirty="0" err="1"/>
                        <a:t>Blankinship</a:t>
                      </a:r>
                      <a:r>
                        <a:rPr lang="en-US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James Richardson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Sarah Boren*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30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Mark Middlebrook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Kevin O’Halloran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Bill Bishop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117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Todd Sack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Guillermo Simon*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Jim Schwarz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066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70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DD0BE-EC3E-4BE2-99D7-16667847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Hazard 1 Breakout - Near Term Policy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06BB3-BD9F-4A2D-ABE6-3D49AFA47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b="1" dirty="0"/>
              <a:t>Hazard 1 -  Sea/River Level Rise Assignment – </a:t>
            </a:r>
          </a:p>
          <a:p>
            <a:pPr lvl="1"/>
            <a:r>
              <a:rPr lang="en-US" sz="1800" b="1" dirty="0"/>
              <a:t>Conclude discussion and path forward regarding vital few impaired tributaries </a:t>
            </a:r>
          </a:p>
          <a:p>
            <a:pPr lvl="2"/>
            <a:r>
              <a:rPr lang="en-US" sz="1700" b="1" dirty="0"/>
              <a:t>Recommendations for protection and eco-restoration</a:t>
            </a:r>
          </a:p>
          <a:p>
            <a:pPr lvl="1"/>
            <a:r>
              <a:rPr lang="en-US" sz="1800" b="1" dirty="0"/>
              <a:t>Next develop a prioritized list of adverse consequences of sea/river level rise, coastal surge and extreme tides that are </a:t>
            </a:r>
            <a:r>
              <a:rPr lang="en-US" sz="1800" b="1" u="sng" dirty="0"/>
              <a:t>within our control </a:t>
            </a:r>
            <a:r>
              <a:rPr lang="en-US" sz="1800" b="1" dirty="0"/>
              <a:t>or may be reversed via policy requirements and guidelines</a:t>
            </a:r>
          </a:p>
          <a:p>
            <a:pPr lvl="2"/>
            <a:r>
              <a:rPr lang="en-US" sz="1700" b="1" dirty="0"/>
              <a:t>Examples might be – </a:t>
            </a:r>
          </a:p>
          <a:p>
            <a:pPr lvl="3"/>
            <a:r>
              <a:rPr lang="en-US" sz="1700" b="1" dirty="0"/>
              <a:t>Diminished wetlands that serve to accept, retain and filter high water from extreme events</a:t>
            </a:r>
          </a:p>
          <a:p>
            <a:pPr lvl="3"/>
            <a:r>
              <a:rPr lang="en-US" sz="1700" b="1" dirty="0"/>
              <a:t>Softened shorelines which could provide a more absorbent interface compared to a hardened shoreline</a:t>
            </a:r>
          </a:p>
          <a:p>
            <a:pPr lvl="3"/>
            <a:r>
              <a:rPr lang="en-US" sz="1700" b="1" dirty="0"/>
              <a:t>Waterfront building set back  policies where there is or will be flooding</a:t>
            </a:r>
          </a:p>
          <a:p>
            <a:pPr lvl="3"/>
            <a:r>
              <a:rPr lang="en-US" sz="1700" b="1" dirty="0"/>
              <a:t>Other….?</a:t>
            </a:r>
          </a:p>
          <a:p>
            <a:pPr lvl="1"/>
            <a:r>
              <a:rPr lang="en-US" sz="1800" b="1" dirty="0"/>
              <a:t>Identify next topic to investigate</a:t>
            </a:r>
          </a:p>
          <a:p>
            <a:pPr lvl="1"/>
            <a:r>
              <a:rPr lang="en-US" sz="1800" b="1" dirty="0"/>
              <a:t>Assignments outside formal meeting</a:t>
            </a:r>
          </a:p>
          <a:p>
            <a:pPr lvl="1"/>
            <a:r>
              <a:rPr lang="en-US" sz="1800" b="1" dirty="0"/>
              <a:t>Report on progress</a:t>
            </a:r>
          </a:p>
          <a:p>
            <a:pPr lvl="2"/>
            <a:endParaRPr lang="en-US" sz="1700" b="1" dirty="0"/>
          </a:p>
          <a:p>
            <a:pPr lvl="2"/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418741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1F3B-8CF1-453F-AA5B-C6E645BD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Hazard 2 Breakout - Near Term Policy Recommendations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E2F50-F25C-46F2-A0E6-5C199FCEF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b="1" dirty="0"/>
              <a:t>Hazard 2 Working Group Assignment – Focus on </a:t>
            </a:r>
            <a:r>
              <a:rPr lang="en-US" sz="2000" b="1" u="sng" dirty="0"/>
              <a:t>saving</a:t>
            </a:r>
            <a:r>
              <a:rPr lang="en-US" sz="2000" b="1" dirty="0"/>
              <a:t> </a:t>
            </a:r>
            <a:r>
              <a:rPr lang="en-US" sz="2000" b="1" u="sng" dirty="0"/>
              <a:t>existing tree canopy to continue to take up stormwater and reduce heat</a:t>
            </a:r>
          </a:p>
          <a:p>
            <a:pPr lvl="1"/>
            <a:r>
              <a:rPr lang="en-US" sz="1800" b="1" dirty="0"/>
              <a:t>Consider Recommendations from ‘Trees to Offset Stormwater Study’ to Mitigate Hazards</a:t>
            </a:r>
          </a:p>
          <a:p>
            <a:pPr lvl="2"/>
            <a:r>
              <a:rPr lang="en-US" sz="1700" b="1" dirty="0"/>
              <a:t>Review current tree mitigation ordinance</a:t>
            </a:r>
          </a:p>
          <a:p>
            <a:pPr lvl="2"/>
            <a:r>
              <a:rPr lang="en-US" sz="1700" b="1" dirty="0"/>
              <a:t>Does the current policy need to be </a:t>
            </a:r>
            <a:r>
              <a:rPr lang="en-US" sz="1700" b="1" u="sng" dirty="0"/>
              <a:t>strengthened to protect </a:t>
            </a:r>
            <a:r>
              <a:rPr lang="en-US" sz="1700" b="1" dirty="0"/>
              <a:t>existing tree canopy? How do we collaborate with developers and builders for a positive outcome?</a:t>
            </a:r>
          </a:p>
          <a:p>
            <a:pPr lvl="3"/>
            <a:r>
              <a:rPr lang="en-US" sz="1700" b="1" dirty="0"/>
              <a:t>Public property</a:t>
            </a:r>
          </a:p>
          <a:p>
            <a:pPr lvl="3"/>
            <a:r>
              <a:rPr lang="en-US" sz="1700" b="1" dirty="0"/>
              <a:t>Private property</a:t>
            </a:r>
          </a:p>
          <a:p>
            <a:pPr lvl="3"/>
            <a:r>
              <a:rPr lang="en-US" sz="1700" b="1" dirty="0"/>
              <a:t>Under served areas in Duval Co.</a:t>
            </a:r>
          </a:p>
          <a:p>
            <a:pPr lvl="2"/>
            <a:r>
              <a:rPr lang="en-US" sz="1700" b="1" dirty="0"/>
              <a:t>Should the stormwater uptake calculator be used to assess the impact of tree removal and consider using to assess tree removal penalties or incentives</a:t>
            </a:r>
          </a:p>
          <a:p>
            <a:pPr lvl="2"/>
            <a:r>
              <a:rPr lang="en-US" sz="1700" b="1" dirty="0"/>
              <a:t>Turning appropriate ‘Trees to Offset Stormwater Study’ recommendations into policy recommendations</a:t>
            </a:r>
          </a:p>
          <a:p>
            <a:pPr lvl="2"/>
            <a:r>
              <a:rPr lang="en-US" sz="1700" b="1" dirty="0"/>
              <a:t>Are there additional land development codes that need to be addressed to encourage tree canopy protection?</a:t>
            </a:r>
          </a:p>
          <a:p>
            <a:pPr lvl="2"/>
            <a:r>
              <a:rPr lang="en-US" sz="1700" b="1" dirty="0"/>
              <a:t>Additional recommendations and measurable goals maintaining tree canopy </a:t>
            </a:r>
          </a:p>
          <a:p>
            <a:pPr lvl="2"/>
            <a:r>
              <a:rPr lang="en-US" sz="1700" b="1" dirty="0"/>
              <a:t>Collaborate with Hazard 3 Working Group on tree canopy policies</a:t>
            </a:r>
          </a:p>
          <a:p>
            <a:pPr lvl="2"/>
            <a:r>
              <a:rPr lang="en-US" sz="1700" b="1" dirty="0"/>
              <a:t>Assignments outside of  formal meeting</a:t>
            </a:r>
          </a:p>
          <a:p>
            <a:pPr lvl="2"/>
            <a:r>
              <a:rPr lang="en-US" sz="1700" b="1" dirty="0"/>
              <a:t>Report on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1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ADBC3-1D5D-40C3-8A09-20FE90DBD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Hazard 3 Breakout - Near Term Policy Recommendations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EDC5A-D9B9-4CBB-83E2-F3F68452D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b="1" dirty="0"/>
              <a:t>Hazard 3 Working Group Assignment – Focus on </a:t>
            </a:r>
            <a:r>
              <a:rPr lang="en-US" sz="2000" b="1" u="sng" dirty="0"/>
              <a:t>intentional addition to the county’s tree canopy </a:t>
            </a:r>
            <a:r>
              <a:rPr lang="en-US" sz="2000" b="1" dirty="0"/>
              <a:t>to enhance storm water uptake and reduce heat</a:t>
            </a:r>
          </a:p>
          <a:p>
            <a:pPr lvl="1"/>
            <a:r>
              <a:rPr lang="en-US" sz="1800" b="1" dirty="0"/>
              <a:t>Consider Recommendations from ‘Trees to Offset Stormwater Study’ to Mitigate Hazards</a:t>
            </a:r>
          </a:p>
          <a:p>
            <a:pPr lvl="2"/>
            <a:r>
              <a:rPr lang="en-US" sz="1700" b="1" dirty="0"/>
              <a:t>Review current tree mitigation ordinance</a:t>
            </a:r>
          </a:p>
          <a:p>
            <a:pPr lvl="2"/>
            <a:r>
              <a:rPr lang="en-US" sz="1700" b="1" dirty="0"/>
              <a:t>Does the current policy need to be strengthened to add trees where they have the most impact?</a:t>
            </a:r>
          </a:p>
          <a:p>
            <a:pPr lvl="3"/>
            <a:r>
              <a:rPr lang="en-US" sz="1700" b="1" dirty="0"/>
              <a:t>Public property</a:t>
            </a:r>
          </a:p>
          <a:p>
            <a:pPr lvl="3"/>
            <a:r>
              <a:rPr lang="en-US" sz="1700" b="1" dirty="0"/>
              <a:t>Private property</a:t>
            </a:r>
          </a:p>
          <a:p>
            <a:pPr lvl="3"/>
            <a:r>
              <a:rPr lang="en-US" sz="1700" b="1" dirty="0"/>
              <a:t>Under served areas in Duval Co.</a:t>
            </a:r>
          </a:p>
          <a:p>
            <a:pPr lvl="2"/>
            <a:r>
              <a:rPr lang="en-US" sz="1700" b="1" dirty="0"/>
              <a:t>Should the stormwater uptake calculator be used to assess the impact of tree plantings and using it  to assess tree planting incentives?</a:t>
            </a:r>
          </a:p>
          <a:p>
            <a:pPr lvl="2"/>
            <a:r>
              <a:rPr lang="en-US" sz="1700" b="1" dirty="0"/>
              <a:t>Turning appropriate ‘Trees to Offset Stormwater Study’ recommendations into policy recommendations</a:t>
            </a:r>
          </a:p>
          <a:p>
            <a:pPr lvl="2"/>
            <a:r>
              <a:rPr lang="en-US" sz="1700" b="1" dirty="0"/>
              <a:t>Additional recommendations and measurable goals adding to tree canopy </a:t>
            </a:r>
          </a:p>
          <a:p>
            <a:pPr lvl="2"/>
            <a:r>
              <a:rPr lang="en-US" sz="1700" b="1" dirty="0"/>
              <a:t>Collaborate with Hazard 2 Working Group on tree canopy policies</a:t>
            </a:r>
          </a:p>
          <a:p>
            <a:pPr lvl="2"/>
            <a:r>
              <a:rPr lang="en-US" sz="1700" b="1" dirty="0"/>
              <a:t>Assignments outside of  formal meeting</a:t>
            </a:r>
          </a:p>
          <a:p>
            <a:pPr lvl="2"/>
            <a:r>
              <a:rPr lang="en-US" sz="1700" b="1" dirty="0"/>
              <a:t>Report on progress</a:t>
            </a:r>
          </a:p>
          <a:p>
            <a:pPr lvl="2"/>
            <a:endParaRPr lang="en-US" sz="1700" b="1" dirty="0"/>
          </a:p>
          <a:p>
            <a:pPr lvl="1"/>
            <a:endParaRPr lang="en-US" sz="1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96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003B42-F17E-473C-9366-9369C0471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9DDF01-2EFB-49D0-864E-0CE29F33A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571292-FA7C-4155-A580-F4182C0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040" y="1754659"/>
            <a:ext cx="9860547" cy="30054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800" cap="all" spc="-100" dirty="0">
                <a:solidFill>
                  <a:schemeClr val="bg1"/>
                </a:solidFill>
              </a:rPr>
              <a:t>Working group report out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EA5BB7-5B71-4B52-AD7F-3BA82A617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A1BDD5A-B952-463D-8BF6-F89EC6F21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2C2EF86-4721-4AC5-AC3A-5343FE12B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2A6C7C-49DA-4D7E-9647-1696C74DF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100664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96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EEDDC6-30AB-4D08-BA36-080E001CC1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C2B5194-A713-4654-8EC0-5A90D99DF1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b="1" dirty="0"/>
              <a:t>Next Sub Committee Meeting</a:t>
            </a:r>
          </a:p>
          <a:p>
            <a:r>
              <a:rPr lang="en-US" sz="1400" b="1" dirty="0"/>
              <a:t>09/24/20, 4-5:30pm</a:t>
            </a:r>
          </a:p>
        </p:txBody>
      </p:sp>
    </p:spTree>
    <p:extLst>
      <p:ext uri="{BB962C8B-B14F-4D97-AF65-F5344CB8AC3E}">
        <p14:creationId xmlns:p14="http://schemas.microsoft.com/office/powerpoint/2010/main" val="1738348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16c05727-aa75-4e4a-9b5f-8a80a1165891"/>
    <ds:schemaRef ds:uri="http://schemas.microsoft.com/office/2006/documentManagement/types"/>
    <ds:schemaRef ds:uri="http://purl.org/dc/terms/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774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Garamond</vt:lpstr>
      <vt:lpstr>Sagona Book</vt:lpstr>
      <vt:lpstr>Sagona ExtraLight</vt:lpstr>
      <vt:lpstr>SavonVTI</vt:lpstr>
      <vt:lpstr>Environmental Planning Sub Committee</vt:lpstr>
      <vt:lpstr>Agenda</vt:lpstr>
      <vt:lpstr>PowerPoint Presentation</vt:lpstr>
      <vt:lpstr> Assignments Subject Matter Experts *Discussion Leaders</vt:lpstr>
      <vt:lpstr>Hazard 1 Breakout - Near Term Policy Recommendations</vt:lpstr>
      <vt:lpstr>Hazard 2 Breakout - Near Term Policy Recommendations</vt:lpstr>
      <vt:lpstr>Hazard 3 Breakout - Near Term Policy Recommendations</vt:lpstr>
      <vt:lpstr>Working group report out</vt:lpstr>
      <vt:lpstr>Adjourn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Planning Sub Committee</dc:title>
  <dc:creator>Brooks Andrews</dc:creator>
  <cp:lastModifiedBy>Brooks Andrews</cp:lastModifiedBy>
  <cp:revision>3</cp:revision>
  <dcterms:created xsi:type="dcterms:W3CDTF">2020-08-21T15:43:13Z</dcterms:created>
  <dcterms:modified xsi:type="dcterms:W3CDTF">2020-09-10T17:48:32Z</dcterms:modified>
</cp:coreProperties>
</file>